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  <p:sldMasterId id="2147483658" r:id="rId3"/>
  </p:sldMasterIdLst>
  <p:notesMasterIdLst>
    <p:notesMasterId r:id="rId5"/>
  </p:notesMasterIdLst>
  <p:sldIdLst>
    <p:sldId id="273" r:id="rId4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8997" autoAdjust="0"/>
    <p:restoredTop sz="94610"/>
  </p:normalViewPr>
  <p:slideViewPr>
    <p:cSldViewPr snapToGrid="0" snapToObjects="1">
      <p:cViewPr varScale="1">
        <p:scale>
          <a:sx n="102" d="100"/>
          <a:sy n="102" d="100"/>
        </p:scale>
        <p:origin x="150" y="3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slide" Target="slides/slide2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3" Type="http://schemas.openxmlformats.org/officeDocument/2006/relationships/slideMaster" Target="slideMasters/slideMaster2.xml"/><Relationship Id="rId23" Type="http://schemas.openxmlformats.org/officeDocument/2006/relationships/tableStyles" Target="tableStyles.xml"/><Relationship Id="rId22" Type="http://schemas.openxmlformats.org/officeDocument/2006/relationships/viewProps" Target="viewProps.xml"/><Relationship Id="rId21" Type="http://schemas.openxmlformats.org/officeDocument/2006/relationships/presProps" Target="presProps.xml"/><Relationship Id="rId20" Type="http://schemas.openxmlformats.org/officeDocument/2006/relationships/slide" Target="slides/slide16.xml"/><Relationship Id="rId2" Type="http://schemas.openxmlformats.org/officeDocument/2006/relationships/theme" Target="theme/theme1.xml"/><Relationship Id="rId19" Type="http://schemas.openxmlformats.org/officeDocument/2006/relationships/slide" Target="slides/slide15.xml"/><Relationship Id="rId18" Type="http://schemas.openxmlformats.org/officeDocument/2006/relationships/slide" Target="slides/slide14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image" Target="../media/image6.png"/><Relationship Id="rId3" Type="http://schemas.openxmlformats.org/officeDocument/2006/relationships/slide" Target="../slides/slide3.xml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chinese#pid=67e11dec4e3858257340b3db#tid=67ea62b5c650320008bd22f8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>
          <a:xfrm>
            <a:off x="0" y="131"/>
            <a:ext cx="12188952" cy="6857738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557784" y="301752"/>
            <a:ext cx="1746504" cy="62179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45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2026</a:t>
            </a:r>
            <a:endParaRPr lang="en-US" sz="4450" dirty="0"/>
          </a:p>
        </p:txBody>
      </p:sp>
      <p:sp>
        <p:nvSpPr>
          <p:cNvPr id="4" name="MasterShapeName"/>
          <p:cNvSpPr/>
          <p:nvPr/>
        </p:nvSpPr>
        <p:spPr>
          <a:xfrm>
            <a:off x="557784" y="923544"/>
            <a:ext cx="4846320" cy="56692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r>
              <a:rPr lang="zh-CN" altLang="en-US" sz="3200" dirty="0">
                <a:solidFill>
                  <a:srgbClr val="00ADA3"/>
                </a:solidFill>
                <a:latin typeface="方正粗等线简体" panose="02000000000000000000" charset="-122"/>
                <a:ea typeface="方正粗等线简体" panose="02000000000000000000" charset="-122"/>
                <a:cs typeface="方正粗等线简体" panose="02000000000000000000" charset="-122"/>
              </a:rPr>
              <a:t>选择性必修</a:t>
            </a:r>
            <a:r>
              <a:rPr lang="en-US" altLang="zh-CN" sz="3200" dirty="0">
                <a:solidFill>
                  <a:srgbClr val="00ADA3"/>
                </a:solidFill>
                <a:latin typeface="方正粗等线简体" panose="02000000000000000000" charset="-122"/>
                <a:ea typeface="方正粗等线简体" panose="02000000000000000000" charset="-122"/>
                <a:cs typeface="方正粗等线简体" panose="02000000000000000000" charset="-122"/>
              </a:rPr>
              <a:t> </a:t>
            </a:r>
            <a:r>
              <a:rPr lang="zh-CN" altLang="en-US" sz="3200" dirty="0">
                <a:solidFill>
                  <a:srgbClr val="00ADA3"/>
                </a:solidFill>
                <a:latin typeface="方正粗等线简体" panose="02000000000000000000" charset="-122"/>
                <a:ea typeface="方正粗等线简体" panose="02000000000000000000" charset="-122"/>
                <a:cs typeface="方正粗等线简体" panose="02000000000000000000" charset="-122"/>
              </a:rPr>
              <a:t>上册</a:t>
            </a:r>
            <a:endParaRPr lang="zh-CN" altLang="en-US" sz="3200" dirty="0">
              <a:solidFill>
                <a:srgbClr val="00ADA3"/>
              </a:solidFill>
              <a:latin typeface="方正粗等线简体" panose="02000000000000000000" charset="-122"/>
              <a:ea typeface="方正粗等线简体" panose="02000000000000000000" charset="-122"/>
              <a:cs typeface="方正粗等线简体" panose="02000000000000000000" charset="-122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?linknodeid=back_to_first_catalog" descr="preencoded.png">
            <a:hlinkClick r:id="" action="ppaction://noaction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72800" y="6080760"/>
            <a:ext cx="914400" cy="621792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630936" y="82296"/>
            <a:ext cx="2249424" cy="32918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1500" b="1" i="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高 中 同 步 课 堂 学 案</a:t>
            </a:r>
            <a:endParaRPr lang="en-US" sz="1530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630936" y="82296"/>
            <a:ext cx="2249424" cy="32918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1500" b="1" i="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高 中 同 步 课 堂 学 案</a:t>
            </a:r>
            <a:endParaRPr lang="en-US" sz="1530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chinese#pid=67e117303e41e8d6aeec168b#tid=67e6690c0d55a60009111f28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557784" y="301752"/>
            <a:ext cx="1746504" cy="62179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45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2026</a:t>
            </a:r>
            <a:endParaRPr lang="en-US" sz="4450" dirty="0"/>
          </a:p>
        </p:txBody>
      </p:sp>
      <p:sp>
        <p:nvSpPr>
          <p:cNvPr id="4" name="MasterShapeName"/>
          <p:cNvSpPr/>
          <p:nvPr/>
        </p:nvSpPr>
        <p:spPr>
          <a:xfrm>
            <a:off x="557784" y="923544"/>
            <a:ext cx="4846320" cy="56692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31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人教版 选择性必修上册</a:t>
            </a:r>
            <a:endParaRPr lang="en-US" sz="31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?linknodeid=back_to_first_catalog" descr="preencoded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972800" y="6080760"/>
            <a:ext cx="914400" cy="621792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630936" y="82296"/>
            <a:ext cx="2249424" cy="32918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1500" b="1" i="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高 中 同 步 课 堂 学 案</a:t>
            </a:r>
            <a:endParaRPr lang="en-US" sz="1530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630936" y="82296"/>
            <a:ext cx="2249424" cy="32918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1500" b="1" i="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高 中 同 步 课 堂 学 案</a:t>
            </a:r>
            <a:endParaRPr lang="en-US" sz="1530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0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1.xml"/><Relationship Id="rId10" Type="http://schemas.openxmlformats.org/officeDocument/2006/relationships/theme" Target="../theme/theme2.xml"/><Relationship Id="rId1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3.xml"/><Relationship Id="rId4" Type="http://schemas.openxmlformats.org/officeDocument/2006/relationships/slideLayout" Target="../slideLayouts/slideLayout6.xml"/><Relationship Id="rId3" Type="http://schemas.openxmlformats.org/officeDocument/2006/relationships/slide" Target="slide8.xml"/><Relationship Id="rId2" Type="http://schemas.openxmlformats.org/officeDocument/2006/relationships/image" Target="../media/image9.jpeg"/><Relationship Id="rId1" Type="http://schemas.openxmlformats.org/officeDocument/2006/relationships/slide" Target="slide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5_1#8db57cefa?sp=1&amp;pid=442b1c974&amp;color=0,0,0&amp;vtp=1&amp;bt=1&amp;bbb=1"/>
          <p:cNvSpPr/>
          <p:nvPr/>
        </p:nvSpPr>
        <p:spPr>
          <a:xfrm>
            <a:off x="612648" y="468000"/>
            <a:ext cx="10963656" cy="635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2.</a:t>
            </a: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概括主旨</a:t>
            </a:r>
            <a:endParaRPr lang="en-US" altLang="zh-CN" sz="2800" dirty="0"/>
          </a:p>
        </p:txBody>
      </p:sp>
      <p:sp>
        <p:nvSpPr>
          <p:cNvPr id="3" name="QB_5_BD.5_2#8db57cefa?sp=1&amp;pid=442b1c974&amp;color=0,0,0&amp;vtp=1&amp;bbb=1&amp;hb=1"/>
          <p:cNvSpPr/>
          <p:nvPr/>
        </p:nvSpPr>
        <p:spPr>
          <a:xfrm>
            <a:off x="612648" y="1099391"/>
            <a:ext cx="10963656" cy="19431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这首词表达了词人①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之情，在对亡妻的哀思中又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糅进自己的身世感慨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因而将夫妻之间的情感表达得②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使人读后无不为之动容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  <p:sp>
        <p:nvSpPr>
          <p:cNvPr id="4" name="QB_5_AN.6_1#8db57cefa.blank?pid=442b1c974&amp;color=0,0,0&amp;vpa=4&amp;vtp=1&amp;bbb=1"/>
          <p:cNvSpPr/>
          <p:nvPr/>
        </p:nvSpPr>
        <p:spPr>
          <a:xfrm>
            <a:off x="4534566" y="1068911"/>
            <a:ext cx="2401888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对亡妻的怀念</a:t>
            </a:r>
            <a:endParaRPr lang="en-US" altLang="zh-CN" sz="2800" dirty="0"/>
          </a:p>
        </p:txBody>
      </p:sp>
      <p:sp>
        <p:nvSpPr>
          <p:cNvPr id="5" name="QB_5_AN.7_1#8db57cefa.blank?pid=442b1c974&amp;color=0,0,0&amp;vpa=5&amp;vtp=1&amp;bbb=1"/>
          <p:cNvSpPr/>
          <p:nvPr/>
        </p:nvSpPr>
        <p:spPr>
          <a:xfrm>
            <a:off x="9157367" y="1716611"/>
            <a:ext cx="2044700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朴素而真挚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5" grpId="0" animBg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a1f3daeb1?pid=cf73dbce5&amp;color=0,173,163&amp;vtp=1&amp;bt=1&amp;bbb=1"/>
          <p:cNvSpPr/>
          <p:nvPr/>
        </p:nvSpPr>
        <p:spPr>
          <a:xfrm>
            <a:off x="612648" y="466344"/>
            <a:ext cx="10963656" cy="89103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900"/>
              </a:lnSpc>
            </a:pPr>
            <a:r>
              <a:rPr lang="en-US" altLang="zh-CN" sz="32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赏文析法</a:t>
            </a:r>
            <a:endParaRPr lang="en-US" altLang="zh-CN" sz="3200" dirty="0"/>
          </a:p>
        </p:txBody>
      </p:sp>
      <p:sp>
        <p:nvSpPr>
          <p:cNvPr id="3" name="QB_5_BD.8_1#73463ba47?sp=1&amp;pid=a1f3daeb1&amp;color=0,0,0&amp;vtp=1&amp;bbb=1&amp;hb=1"/>
          <p:cNvSpPr/>
          <p:nvPr/>
        </p:nvSpPr>
        <p:spPr>
          <a:xfrm>
            <a:off x="612648" y="954024"/>
            <a:ext cx="10963656" cy="2590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苏轼是如何“记梦”的？（3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</a:t>
            </a:r>
            <a:endParaRPr lang="en-US" altLang="zh-CN" sz="2800" dirty="0"/>
          </a:p>
        </p:txBody>
      </p:sp>
      <p:sp>
        <p:nvSpPr>
          <p:cNvPr id="4" name="QB_5_AN.9_1#73463ba47.blank?pid=a1f3daeb1&amp;color=0,0,0&amp;vpa=6&amp;vtp=1&amp;bbb=1&amp;hb=1"/>
          <p:cNvSpPr/>
          <p:nvPr/>
        </p:nvSpPr>
        <p:spPr>
          <a:xfrm>
            <a:off x="612648" y="1571244"/>
            <a:ext cx="10963656" cy="192024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latinLnBrk="1">
              <a:lnSpc>
                <a:spcPct val="150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内容层层推进，引出梦中相遇，抒发悼亡之情。②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虚实结合，以虚衬实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，抒发悼亡之情。③语言朴素自然，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质朴中见深情。（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每点1分）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14_1#8c7b6fc01?sp=1&amp;pid=a1f3daeb1&amp;color=0,0,0&amp;mp=1&amp;vtp=1&amp;bt=1&amp;bbb=1&amp;hb=1&amp;hltap=1"/>
          <p:cNvSpPr/>
          <p:nvPr/>
        </p:nvSpPr>
        <p:spPr>
          <a:xfrm>
            <a:off x="612648" y="468000"/>
            <a:ext cx="10963656" cy="3238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“千里孤坟，无处话凄凉”中的“凄凉”有哪些内涵？（6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5_AN.15_1#8c7b6fc01?sp=1&amp;pid=a1f3daeb1&amp;color=0,0,0&amp;mp=1&amp;vtp=1&amp;bt=1&amp;bbb=1&amp;hb=1&amp;hla=1"/>
          <p:cNvSpPr/>
          <p:nvPr/>
        </p:nvSpPr>
        <p:spPr>
          <a:xfrm>
            <a:off x="612648" y="1095380"/>
            <a:ext cx="10963656" cy="2590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政治失意之凄凉。在妻子去世后的十年时间里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，苏轼在政治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上遭遇了一系列的挫折。政治上的失意所带来的身心折磨让他倍感疲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惫和痛苦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。②生死相隔之凄凉。与苏轼相知相伴的妻子王弗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，早已化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为尘泥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，留给苏轼的只有孤独与凄凉。（每点3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14_1#8c51407de?sp=1&amp;pid=a1f3daeb1&amp;color=0,0,0&amp;vtp=1&amp;bt=1&amp;bbb=1&amp;hb=1&amp;hltap=1"/>
          <p:cNvSpPr/>
          <p:nvPr/>
        </p:nvSpPr>
        <p:spPr>
          <a:xfrm>
            <a:off x="612648" y="468000"/>
            <a:ext cx="10963656" cy="2590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赏析“夜来幽梦忽还乡”中“忽”字的妙处。（4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5_AN.15_1#8c51407de?sp=1&amp;pid=a1f3daeb1&amp;color=0,0,0&amp;vtp=1&amp;bt=1&amp;bbb=1&amp;hb=1&amp;hla=1"/>
          <p:cNvSpPr/>
          <p:nvPr/>
        </p:nvSpPr>
        <p:spPr>
          <a:xfrm>
            <a:off x="612648" y="1095380"/>
            <a:ext cx="10963656" cy="19431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“忽”字写出了梦中还乡的快捷，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突出了梦境恍惚迷离的特点。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②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与上片“十年”“千里”漫长的时间及阔远的空间相照应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，表现了词人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梦中还乡的喜悦心情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（或表现了词人似喜实悲的心情）。（每点2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14_1#87fd877de?sp=1&amp;pid=a1f3daeb1&amp;color=0,0,0&amp;mp=1&amp;vtp=1&amp;bt=1&amp;bbb=1&amp;hb=1&amp;hltap=1"/>
          <p:cNvSpPr/>
          <p:nvPr/>
        </p:nvSpPr>
        <p:spPr>
          <a:xfrm>
            <a:off x="612648" y="468000"/>
            <a:ext cx="10963656" cy="3238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spc="-10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4.</a:t>
            </a:r>
            <a:r>
              <a:rPr lang="en-US" altLang="zh-CN" sz="2800" b="0" i="0" spc="-10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这首词抒发了苏轼对亡妻的思念之情</a:t>
            </a:r>
            <a:r>
              <a:rPr lang="en-US" altLang="zh-CN" sz="2800" b="0" i="0" spc="-1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，这种思念因为多重阻隔而愈发深</a:t>
            </a:r>
            <a:endParaRPr lang="en-US" altLang="zh-CN" sz="2800" b="0" i="0" spc="-10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pc="-1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沉</a:t>
            </a:r>
            <a:r>
              <a:rPr lang="en-US" altLang="zh-CN" sz="2800" b="0" i="0" spc="-10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。结合词中的具体内容，分析除了生死阻隔，还有哪些阻隔。（3</a:t>
            </a:r>
            <a:r>
              <a:rPr lang="en-US" altLang="zh-CN" sz="2800" b="0" i="0" spc="-10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spc="-10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spc="-1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5_AN.15_1#87fd877de?sp=1&amp;pid=a1f3daeb1&amp;color=0,0,0&amp;mp=1&amp;vtp=1&amp;bt=1&amp;bbb=1&amp;hb=1&amp;hla=1"/>
          <p:cNvSpPr/>
          <p:nvPr/>
        </p:nvSpPr>
        <p:spPr>
          <a:xfrm>
            <a:off x="612648" y="1735460"/>
            <a:ext cx="10963656" cy="19431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空间上的阻隔：妻子葬于千里之外的故乡，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而自己身在他乡。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②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时间上的阻隔：因为岁月沧桑，纵使相逢，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两人也无法认出彼此。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③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心理上的阻隔：梦中相逢，有千言万语却无从谈起。（每点1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d64441428?pid=cf73dbce5&amp;color=0,173,163&amp;vtp=1&amp;bt=1&amp;bbb=1"/>
          <p:cNvSpPr/>
          <p:nvPr/>
        </p:nvSpPr>
        <p:spPr>
          <a:xfrm>
            <a:off x="612648" y="466344"/>
            <a:ext cx="10963656" cy="89103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900"/>
              </a:lnSpc>
            </a:pPr>
            <a:r>
              <a:rPr lang="en-US" altLang="zh-CN" sz="32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文白对译</a:t>
            </a:r>
            <a:endParaRPr lang="en-US" altLang="zh-CN" sz="3200" dirty="0"/>
          </a:p>
        </p:txBody>
      </p:sp>
      <p:pic>
        <p:nvPicPr>
          <p:cNvPr id="3" name="P_5_BD#0ef37b7c4?pid=d64441428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395728" y="1081024"/>
            <a:ext cx="7397496" cy="42702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</p:spTree>
  </p:cSld>
  <p:clrMapOvr>
    <a:masterClrMapping/>
  </p:clrMapOvr>
  <p:transition>
    <p:split dir="in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_5_BD#0ef37b7c4?pid=d64441428&amp;color=0,0,0&amp;tib=255,255,255&amp;vtp=1&amp;bt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386584" y="468000"/>
            <a:ext cx="7415784" cy="50200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</p:spTree>
  </p:cSld>
  <p:clrMapOvr>
    <a:masterClrMapping/>
  </p:clrMapOvr>
  <p:transition>
    <p:split dir="in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#6b9645e9e.fixed?pid=61fd98153&amp;color=0,173,163&amp;vtp=1&amp;bbb=1&amp;hb=1"/>
          <p:cNvSpPr/>
          <p:nvPr/>
        </p:nvSpPr>
        <p:spPr>
          <a:xfrm>
            <a:off x="877824" y="2127504"/>
            <a:ext cx="10981944" cy="1219200"/>
          </a:xfrm>
          <a:prstGeom prst="rect">
            <a:avLst/>
          </a:prstGeom>
          <a:noFill/>
        </p:spPr>
        <p:txBody>
          <a:bodyPr wrap="none" lIns="0" tIns="0" rIns="0" bIns="0" rtlCol="0" anchor="b"/>
          <a:lstStyle/>
          <a:p>
            <a:pPr algn="l" latinLnBrk="1">
              <a:lnSpc>
                <a:spcPts val="4800"/>
              </a:lnSpc>
            </a:pPr>
            <a:r>
              <a:rPr lang="en-US" altLang="zh-CN" sz="4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古诗词诵读</a:t>
            </a:r>
            <a:r>
              <a:rPr lang="en-US" altLang="zh-CN" sz="4000" b="1" i="0" dirty="0">
                <a:solidFill>
                  <a:srgbClr val="00ADA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4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无衣</a:t>
            </a:r>
            <a:r>
              <a:rPr lang="en-US" altLang="zh-CN" sz="4000" b="1" i="0" dirty="0">
                <a:solidFill>
                  <a:srgbClr val="00ADA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4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春江花月夜</a:t>
            </a:r>
            <a:r>
              <a:rPr lang="en-US" altLang="zh-CN" sz="4000" b="1" i="0" dirty="0">
                <a:solidFill>
                  <a:srgbClr val="00ADA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4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将进酒</a:t>
            </a:r>
            <a:r>
              <a:rPr lang="en-US" altLang="zh-CN" sz="4000" b="1" i="0" dirty="0">
                <a:solidFill>
                  <a:srgbClr val="00ADA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4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江城子</a:t>
            </a:r>
            <a:r>
              <a:rPr lang="en-US" altLang="zh-CN" sz="4000" b="1" i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·乙</a:t>
            </a:r>
            <a:endParaRPr lang="en-US" altLang="zh-CN" sz="4000" b="1" i="0">
              <a:solidFill>
                <a:srgbClr val="00ADA3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800"/>
              </a:lnSpc>
            </a:pPr>
            <a:r>
              <a:rPr lang="en-US" altLang="zh-CN" sz="4000" b="1" i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卯正月二十日夜记梦</a:t>
            </a:r>
            <a:endParaRPr lang="en-US" altLang="zh-CN" sz="4000" dirty="0"/>
          </a:p>
        </p:txBody>
      </p:sp>
      <p:sp>
        <p:nvSpPr>
          <p:cNvPr id="3" name="C_2#6b9645e9e"/>
          <p:cNvSpPr/>
          <p:nvPr/>
        </p:nvSpPr>
        <p:spPr>
          <a:xfrm>
            <a:off x="877824" y="3419856"/>
            <a:ext cx="8997696" cy="9144"/>
          </a:xfrm>
          <a:prstGeom prst="line">
            <a:avLst/>
          </a:prstGeom>
          <a:noFill/>
          <a:ln w="28575">
            <a:solidFill>
              <a:srgbClr val="00ADA3"/>
            </a:solidFill>
            <a:prstDash val="soli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" name="C_2_BD#6b9645e9e.fixed?pid=61fd98153&amp;color=0,173,163&amp;vtp=1&amp;bbb=1"/>
          <p:cNvSpPr/>
          <p:nvPr/>
        </p:nvSpPr>
        <p:spPr>
          <a:xfrm>
            <a:off x="877824" y="3493008"/>
            <a:ext cx="10981944" cy="1041908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34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课时4</a:t>
            </a:r>
            <a:r>
              <a:rPr lang="en-US" altLang="zh-CN" sz="3400" b="0" i="0" dirty="0">
                <a:solidFill>
                  <a:srgbClr val="00ADA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34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江城子·乙卯正月二十日夜记梦</a:t>
            </a:r>
            <a:endParaRPr lang="en-US" altLang="zh-CN" sz="3380" dirty="0"/>
          </a:p>
        </p:txBody>
      </p:sp>
    </p:spTree>
  </p:cSld>
  <p:clrMapOvr>
    <a:masterClrMapping/>
  </p:clrMapOvr>
  <p:transition>
    <p:split dir="in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1#目录1:af563dba2?lid=af563dba2&amp;cid=af563dba2&amp;tib=255,255,255&amp;vtp=1" descr="preencoded.png">
            <a:hlinkClick r:id="rId1" action="ppaction://hlinksldjump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6976" y="2487168"/>
            <a:ext cx="429768" cy="429768"/>
          </a:xfrm>
          <a:prstGeom prst="rect">
            <a:avLst/>
          </a:prstGeom>
        </p:spPr>
      </p:pic>
      <p:sp>
        <p:nvSpPr>
          <p:cNvPr id="3" name="C_1#目录1:af563dba2?lid=af563dba2&amp;cid=af563dba2&amp;vtp=1&amp;bt=1&amp;bbb=1">
            <a:hlinkClick r:id="rId1" action="ppaction://hlinksldjump"/>
          </p:cNvPr>
          <p:cNvSpPr/>
          <p:nvPr/>
        </p:nvSpPr>
        <p:spPr>
          <a:xfrm>
            <a:off x="3776472" y="2432304"/>
            <a:ext cx="3675888" cy="539496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marL="107950" algn="l" latinLnBrk="1">
              <a:lnSpc>
                <a:spcPts val="3800"/>
              </a:lnSpc>
            </a:pPr>
            <a:r>
              <a:rPr lang="en-US" altLang="zh-CN" sz="31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自主学习·悟新知</a:t>
            </a:r>
            <a:endParaRPr lang="en-US" altLang="zh-CN" sz="3050" dirty="0"/>
          </a:p>
        </p:txBody>
      </p:sp>
      <p:pic>
        <p:nvPicPr>
          <p:cNvPr id="4" name="C_1#目录1:af563dba2?lid=cf73dbce5&amp;cid=cf73dbce5&amp;tib=255,255,255&amp;vtp=1" descr="preencoded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6976" y="3383280"/>
            <a:ext cx="429768" cy="429768"/>
          </a:xfrm>
          <a:prstGeom prst="rect">
            <a:avLst/>
          </a:prstGeom>
        </p:spPr>
      </p:pic>
      <p:sp>
        <p:nvSpPr>
          <p:cNvPr id="5" name="C_1#目录1:af563dba2?lid=cf73dbce5&amp;cid=cf73dbce5&amp;vtp=1&amp;bbb=1">
            <a:hlinkClick r:id="rId3" action="ppaction://hlinksldjump"/>
          </p:cNvPr>
          <p:cNvSpPr/>
          <p:nvPr/>
        </p:nvSpPr>
        <p:spPr>
          <a:xfrm>
            <a:off x="3776472" y="3328416"/>
            <a:ext cx="3675888" cy="539496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marL="107950" algn="l" latinLnBrk="1">
              <a:lnSpc>
                <a:spcPts val="3800"/>
              </a:lnSpc>
            </a:pPr>
            <a:r>
              <a:rPr lang="en-US" altLang="zh-CN" sz="31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合作探究·提能力</a:t>
            </a:r>
            <a:endParaRPr lang="en-US" altLang="zh-CN" sz="3050" dirty="0"/>
          </a:p>
        </p:txBody>
      </p:sp>
    </p:spTree>
  </p:cSld>
  <p:clrMapOvr>
    <a:masterClrMapping/>
  </p:clrMapOvr>
  <p:transition>
    <p:split dir="in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af563dba2.fixed?pid=6b9645e9e&amp;color=0,173,163&amp;vtp=1&amp;bbb=1"/>
          <p:cNvSpPr/>
          <p:nvPr/>
        </p:nvSpPr>
        <p:spPr>
          <a:xfrm>
            <a:off x="1618488" y="2660904"/>
            <a:ext cx="8997696" cy="722376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 latinLnBrk="1">
              <a:lnSpc>
                <a:spcPts val="5000"/>
              </a:lnSpc>
            </a:pPr>
            <a:r>
              <a:rPr lang="en-US" altLang="zh-CN" sz="4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自主学习·悟新知</a:t>
            </a:r>
            <a:endParaRPr lang="en-US" altLang="zh-CN" sz="4000" dirty="0"/>
          </a:p>
        </p:txBody>
      </p:sp>
      <p:sp>
        <p:nvSpPr>
          <p:cNvPr id="3" name="C_3#af563dba2"/>
          <p:cNvSpPr/>
          <p:nvPr/>
        </p:nvSpPr>
        <p:spPr>
          <a:xfrm>
            <a:off x="1618488" y="3419856"/>
            <a:ext cx="8961120" cy="9144"/>
          </a:xfrm>
          <a:prstGeom prst="line">
            <a:avLst/>
          </a:prstGeom>
          <a:noFill/>
          <a:ln w="28575">
            <a:solidFill>
              <a:srgbClr val="00ADA3"/>
            </a:solidFill>
            <a:prstDash val="solid"/>
          </a:ln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ransition>
    <p:split dir="in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d8aae9d40?pid=af563dba2&amp;color=0,0,0&amp;vtp=1&amp;bt=1&amp;bbb=1"/>
          <p:cNvSpPr/>
          <p:nvPr/>
        </p:nvSpPr>
        <p:spPr>
          <a:xfrm>
            <a:off x="612648" y="466344"/>
            <a:ext cx="10963656" cy="107797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600"/>
              </a:lnSpc>
            </a:pPr>
            <a:r>
              <a:rPr lang="en-US" altLang="zh-CN" sz="32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一、作者名片</a:t>
            </a:r>
            <a:endParaRPr lang="en-US" altLang="zh-CN" sz="3200" dirty="0"/>
          </a:p>
        </p:txBody>
      </p:sp>
      <p:pic>
        <p:nvPicPr>
          <p:cNvPr id="3" name="P_5_BD#3b20e2c52?htil=1&amp;pid=d8aae9d40&amp;color=0,0,0&amp;tib=255,255,255&amp;vtp=1&amp;hs=1&amp;hs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125712" y="1211030"/>
            <a:ext cx="2441448" cy="2569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4" name="P_5_BD#3b20e2c52?htil=1&amp;pid=d8aae9d40&amp;color=0,0,0&amp;vtp=1&amp;bbb=1&amp;hb=1&amp;hs=1"/>
          <p:cNvSpPr/>
          <p:nvPr/>
        </p:nvSpPr>
        <p:spPr>
          <a:xfrm>
            <a:off x="612648" y="1174454"/>
            <a:ext cx="8394192" cy="3238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苏轼（1037—1101），字子瞻，号东坡居士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zh-CN" altLang="en-US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眉</a:t>
            </a:r>
            <a:endParaRPr lang="zh-CN" altLang="en-US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algn="l" latinLnBrk="1">
              <a:lnSpc>
                <a:spcPts val="5100"/>
              </a:lnSpc>
            </a:pPr>
            <a:r>
              <a:rPr lang="zh-CN" altLang="en-US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州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眉山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（今属四川）人。嘉祐二年（1057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），苏轼进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algn="l"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士及第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。宋神宗时，曾在杭州、密州、徐州等地任职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algn="l"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元丰三年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（1080），因“乌台诗案”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被贬为黄州团练副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algn="l"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使。宋哲宗即位后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，曾任翰林学士、礼部尚书等职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  <p:sp>
        <p:nvSpPr>
          <p:cNvPr id="5" name="P_5_BD#3b20e2c52?htil=1&amp;pid=d8aae9d40&amp;color=0,0,0&amp;vtp=1&amp;bbb=1&amp;hb=1&amp;hs=1"/>
          <p:cNvSpPr/>
          <p:nvPr/>
        </p:nvSpPr>
        <p:spPr>
          <a:xfrm>
            <a:off x="611994" y="4430723"/>
            <a:ext cx="10968012" cy="1295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  <a:sym typeface="+mn-ea"/>
              </a:rPr>
              <a:t>晚年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因新党执政被贬惠州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、儋州。宋徽宗时，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获大赦北还，途中病逝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algn="l"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于常州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。宋高宗时，追赠太师，谥号“文忠”。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5_BD#3b20e2c52?htil=2&amp;pid=d8aae9d40&amp;color=0,0,0&amp;vtp=1&amp;bt=1&amp;bbb=1&amp;hb=1"/>
          <p:cNvSpPr/>
          <p:nvPr/>
        </p:nvSpPr>
        <p:spPr>
          <a:xfrm>
            <a:off x="612648" y="466344"/>
            <a:ext cx="10963656" cy="3886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苏轼是北宋文学家、书画家，“唐宋八大家”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之一。其诗题材广泛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dirty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清新豪健，善用夸张、比喻，独具风格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，与黄庭坚并称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“苏黄”；其词</a:t>
            </a:r>
            <a:endParaRPr lang="en-US" altLang="zh-CN" sz="2800" b="0" i="0" dirty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开豪放一派，与辛弃疾同是豪放派代表，并称“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苏辛”；其散文著述宏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algn="l"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，豪放自如，与欧阳修并称“欧苏”。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代表作品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：《念奴娇·赤壁怀古》、《江城子·密州出猎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》、《水调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歌头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》（明月几时有）等。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d8ad9d80d?pid=af563dba2&amp;color=0,0,0&amp;vtp=1&amp;bt=1&amp;bbb=1"/>
          <p:cNvSpPr/>
          <p:nvPr/>
        </p:nvSpPr>
        <p:spPr>
          <a:xfrm>
            <a:off x="612648" y="466344"/>
            <a:ext cx="10963656" cy="107797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600"/>
              </a:lnSpc>
            </a:pPr>
            <a:r>
              <a:rPr lang="en-US" altLang="zh-CN" sz="32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二、写作背景</a:t>
            </a:r>
            <a:endParaRPr lang="en-US" altLang="zh-CN" sz="3200" dirty="0"/>
          </a:p>
        </p:txBody>
      </p:sp>
      <p:sp>
        <p:nvSpPr>
          <p:cNvPr id="3" name="P_5_BD#a86f6755d?pid=d8ad9d80d&amp;color=0,0,0&amp;vtp=1&amp;bbb=1&amp;hb=1"/>
          <p:cNvSpPr/>
          <p:nvPr/>
        </p:nvSpPr>
        <p:spPr>
          <a:xfrm>
            <a:off x="612648" y="1174454"/>
            <a:ext cx="10963656" cy="3886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苏轼十九岁时，与年方十六的王弗结婚。王弗年轻貌美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，聪明文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静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，知书达礼，对苏轼关怀备至，两人恩爱情深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。可惜恩爱夫妻不到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头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，王弗二十七岁就去世了。苏轼失去了这样一位爱侣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，心中的沉痛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和精神上所受到的打击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，是难以言说的。父亲对他说:“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妇从汝于艰难，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不可忘也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。”熙宁八年（1075），苏轼来到密州，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这一年正月二十日，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他梦见亡妻王弗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，便写下了这首传诵千古的悼亡词。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cf73dbce5.fixed?pid=6b9645e9e&amp;color=0,173,163&amp;vtp=1&amp;bbb=1"/>
          <p:cNvSpPr/>
          <p:nvPr/>
        </p:nvSpPr>
        <p:spPr>
          <a:xfrm>
            <a:off x="1618488" y="2660904"/>
            <a:ext cx="8997696" cy="722376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 latinLnBrk="1">
              <a:lnSpc>
                <a:spcPts val="5000"/>
              </a:lnSpc>
            </a:pPr>
            <a:r>
              <a:rPr lang="en-US" altLang="zh-CN" sz="4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合作探究·提能力</a:t>
            </a:r>
            <a:endParaRPr lang="en-US" altLang="zh-CN" sz="4000" dirty="0"/>
          </a:p>
        </p:txBody>
      </p:sp>
      <p:sp>
        <p:nvSpPr>
          <p:cNvPr id="3" name="C_3#cf73dbce5"/>
          <p:cNvSpPr/>
          <p:nvPr/>
        </p:nvSpPr>
        <p:spPr>
          <a:xfrm>
            <a:off x="1618488" y="3419856"/>
            <a:ext cx="8961120" cy="9144"/>
          </a:xfrm>
          <a:prstGeom prst="line">
            <a:avLst/>
          </a:prstGeom>
          <a:noFill/>
          <a:ln w="28575">
            <a:solidFill>
              <a:srgbClr val="00ADA3"/>
            </a:solidFill>
            <a:prstDash val="solid"/>
          </a:ln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ransition>
    <p:split dir="in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442b1c974?pid=cf73dbce5&amp;color=0,173,163&amp;vtp=1&amp;bt=1&amp;bbb=1"/>
          <p:cNvSpPr/>
          <p:nvPr/>
        </p:nvSpPr>
        <p:spPr>
          <a:xfrm>
            <a:off x="612648" y="466344"/>
            <a:ext cx="10963656" cy="89103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900"/>
              </a:lnSpc>
            </a:pPr>
            <a:r>
              <a:rPr lang="en-US" altLang="zh-CN" sz="32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整体感知</a:t>
            </a:r>
            <a:endParaRPr lang="en-US" altLang="zh-CN" sz="3200" dirty="0"/>
          </a:p>
        </p:txBody>
      </p:sp>
      <p:sp>
        <p:nvSpPr>
          <p:cNvPr id="3" name="QB_5_BD.1_1#9dfa1e096?sp=1&amp;pid=442b1c974&amp;color=0,0,0&amp;vtp=1&amp;bbb=1"/>
          <p:cNvSpPr/>
          <p:nvPr/>
        </p:nvSpPr>
        <p:spPr>
          <a:xfrm>
            <a:off x="612648" y="954024"/>
            <a:ext cx="10963656" cy="635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1.</a:t>
            </a: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厘清结构</a:t>
            </a:r>
            <a:endParaRPr lang="en-US" altLang="zh-CN" sz="2800" dirty="0"/>
          </a:p>
        </p:txBody>
      </p:sp>
      <p:pic>
        <p:nvPicPr>
          <p:cNvPr id="4" name="QB_5_BD.1_2#9dfa1e096?pid=442b1c974&amp;color=0,0,0&amp;tib=255,255,255&amp;vip=1#3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048256" y="1656461"/>
            <a:ext cx="8092440" cy="3822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5" name="QB_5_AN.2_1#9dfa1e096.blank?pid=442b1c974&amp;color=0,0,0&amp;vpa=1&amp;vtp=1"/>
          <p:cNvSpPr/>
          <p:nvPr/>
        </p:nvSpPr>
        <p:spPr>
          <a:xfrm>
            <a:off x="7077456" y="2086229"/>
            <a:ext cx="2990088" cy="548640"/>
          </a:xfrm>
          <a:prstGeom prst="rect">
            <a:avLst/>
          </a:prstGeom>
          <a:noFill/>
        </p:spPr>
        <p:txBody>
          <a:bodyPr wrap="none" lIns="0" tIns="0" rIns="0" bIns="0" rtlCol="0" anchor="b"/>
          <a:lstStyle/>
          <a:p>
            <a:pPr algn="ctr" latinLnBrk="1">
              <a:lnSpc>
                <a:spcPts val="2600"/>
              </a:lnSpc>
            </a:pPr>
            <a:r>
              <a:rPr lang="en-US" altLang="zh-CN" sz="21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千里孤坟，难话凄凉</a:t>
            </a:r>
            <a:endParaRPr lang="en-US" altLang="zh-CN" sz="2100" dirty="0"/>
          </a:p>
        </p:txBody>
      </p:sp>
      <p:sp>
        <p:nvSpPr>
          <p:cNvPr id="6" name="QB_5_AN.3_1#9dfa1e096.blank?pid=442b1c974&amp;color=0,0,0&amp;vpa=2&amp;vtp=1"/>
          <p:cNvSpPr/>
          <p:nvPr/>
        </p:nvSpPr>
        <p:spPr>
          <a:xfrm>
            <a:off x="5020056" y="4445381"/>
            <a:ext cx="1173354" cy="338328"/>
          </a:xfrm>
          <a:prstGeom prst="rect">
            <a:avLst/>
          </a:prstGeom>
          <a:noFill/>
        </p:spPr>
        <p:txBody>
          <a:bodyPr wrap="square" lIns="0" tIns="0" rIns="0" bIns="0" rtlCol="0" anchor="b"/>
          <a:lstStyle/>
          <a:p>
            <a:pPr algn="l" latinLnBrk="1"/>
            <a:r>
              <a:rPr lang="en-US" altLang="zh-CN" sz="21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下片记梦</a:t>
            </a:r>
            <a:endParaRPr lang="en-US" altLang="zh-CN" sz="2100" dirty="0"/>
          </a:p>
        </p:txBody>
      </p:sp>
      <p:sp>
        <p:nvSpPr>
          <p:cNvPr id="7" name="QB_5_AN.4_1#9dfa1e096.blank?pid=442b1c974&amp;color=0,0,0&amp;vpa=3&amp;vtp=1"/>
          <p:cNvSpPr/>
          <p:nvPr/>
        </p:nvSpPr>
        <p:spPr>
          <a:xfrm>
            <a:off x="7123176" y="4326509"/>
            <a:ext cx="2990088" cy="457200"/>
          </a:xfrm>
          <a:prstGeom prst="rect">
            <a:avLst/>
          </a:prstGeom>
          <a:noFill/>
        </p:spPr>
        <p:txBody>
          <a:bodyPr wrap="none" lIns="0" tIns="0" rIns="0" bIns="0" rtlCol="0" anchor="b"/>
          <a:lstStyle/>
          <a:p>
            <a:pPr algn="ctr" latinLnBrk="1">
              <a:lnSpc>
                <a:spcPts val="2600"/>
              </a:lnSpc>
            </a:pPr>
            <a:r>
              <a:rPr lang="en-US" altLang="zh-CN" sz="21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相顾无言泪千行</a:t>
            </a:r>
            <a:endParaRPr lang="en-US" altLang="zh-CN" sz="21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build="p"/>
      <p:bldP spid="6" grpId="0" animBg="1" build="p"/>
      <p:bldP spid="7" grpId="0" animBg="1" build="p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1997</Words>
  <Application>WPS 演示</Application>
  <PresentationFormat>宽屏</PresentationFormat>
  <Paragraphs>101</Paragraphs>
  <Slides>16</Slides>
  <Notes>17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16</vt:i4>
      </vt:variant>
    </vt:vector>
  </HeadingPairs>
  <TitlesOfParts>
    <vt:vector size="30" baseType="lpstr">
      <vt:lpstr>Arial</vt:lpstr>
      <vt:lpstr>宋体</vt:lpstr>
      <vt:lpstr>Wingdings</vt:lpstr>
      <vt:lpstr>Times New Roman</vt:lpstr>
      <vt:lpstr>微软雅黑</vt:lpstr>
      <vt:lpstr>Times New Roman</vt:lpstr>
      <vt:lpstr>方正粗等线简体</vt:lpstr>
      <vt:lpstr>宋体</vt:lpstr>
      <vt:lpstr>楷体</vt:lpstr>
      <vt:lpstr>Calibri</vt:lpstr>
      <vt:lpstr>Arial Unicode MS</vt:lpstr>
      <vt:lpstr>等线</vt:lpstr>
      <vt:lpstr/>
      <vt:lpstr>1_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lastModifiedBy>曲一线</cp:lastModifiedBy>
  <cp:revision>6</cp:revision>
  <dcterms:created xsi:type="dcterms:W3CDTF">2025-03-28T12:50:00Z</dcterms:created>
  <dcterms:modified xsi:type="dcterms:W3CDTF">2025-09-03T09:27:47Z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BEA28F62EEB540D7BC3BFEAB040A1557_12</vt:lpwstr>
  </property>
  <property fmtid="{D5CDD505-2E9C-101B-9397-08002B2CF9AE}" pid="3" name="KSOProductBuildVer">
    <vt:lpwstr>2052-12.1.0.22529</vt:lpwstr>
  </property>
</Properties>
</file>